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3" r:id="rId6"/>
    <p:sldId id="274" r:id="rId7"/>
    <p:sldId id="275" r:id="rId8"/>
    <p:sldId id="276" r:id="rId9"/>
    <p:sldId id="283" r:id="rId10"/>
    <p:sldId id="284" r:id="rId11"/>
    <p:sldId id="285" r:id="rId12"/>
    <p:sldId id="286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32B77-6B2E-4574-9520-10AEFCB0741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5D0E-E82F-4708-B5D9-CAA910F9D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5D0E-E82F-4708-B5D9-CAA910F9D2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69.png"/><Relationship Id="rId7" Type="http://schemas.openxmlformats.org/officeDocument/2006/relationships/image" Target="../media/image274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1.png"/><Relationship Id="rId7" Type="http://schemas.openxmlformats.org/officeDocument/2006/relationships/image" Target="../media/image284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png"/><Relationship Id="rId4" Type="http://schemas.openxmlformats.org/officeDocument/2006/relationships/image" Target="../media/image271.png"/><Relationship Id="rId9" Type="http://schemas.openxmlformats.org/officeDocument/2006/relationships/image" Target="../media/image2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4" Type="http://schemas.openxmlformats.org/officeDocument/2006/relationships/image" Target="../media/image2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4" Type="http://schemas.openxmlformats.org/officeDocument/2006/relationships/image" Target="../media/image3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16.png"/><Relationship Id="rId7" Type="http://schemas.openxmlformats.org/officeDocument/2006/relationships/image" Target="../media/image320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72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77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64.png"/><Relationship Id="rId9" Type="http://schemas.openxmlformats.org/officeDocument/2006/relationships/image" Target="../media/image1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8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2.png"/><Relationship Id="rId5" Type="http://schemas.openxmlformats.org/officeDocument/2006/relationships/image" Target="../media/image175.png"/><Relationship Id="rId4" Type="http://schemas.openxmlformats.org/officeDocument/2006/relationships/image" Target="../media/image164.png"/><Relationship Id="rId9" Type="http://schemas.openxmlformats.org/officeDocument/2006/relationships/image" Target="../media/image1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19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10" Type="http://schemas.openxmlformats.org/officeDocument/2006/relationships/image" Target="../media/image223.png"/><Relationship Id="rId4" Type="http://schemas.openxmlformats.org/officeDocument/2006/relationships/image" Target="../media/image216.png"/><Relationship Id="rId9" Type="http://schemas.openxmlformats.org/officeDocument/2006/relationships/image" Target="../media/image2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15.png"/><Relationship Id="rId7" Type="http://schemas.openxmlformats.org/officeDocument/2006/relationships/image" Target="../media/image228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10" Type="http://schemas.openxmlformats.org/officeDocument/2006/relationships/image" Target="../media/image232.png"/><Relationship Id="rId4" Type="http://schemas.openxmlformats.org/officeDocument/2006/relationships/image" Target="../media/image225.png"/><Relationship Id="rId9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15.png"/><Relationship Id="rId7" Type="http://schemas.openxmlformats.org/officeDocument/2006/relationships/image" Target="../media/image237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10" Type="http://schemas.openxmlformats.org/officeDocument/2006/relationships/image" Target="../media/image239.png"/><Relationship Id="rId4" Type="http://schemas.openxmlformats.org/officeDocument/2006/relationships/image" Target="../media/image234.png"/><Relationship Id="rId9" Type="http://schemas.openxmlformats.org/officeDocument/2006/relationships/image" Target="../media/image2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5.png"/><Relationship Id="rId11" Type="http://schemas.openxmlformats.org/officeDocument/2006/relationships/image" Target="../media/image251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College Tech Math 1A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Sections 13.3        </a:t>
            </a:r>
          </a:p>
          <a:p>
            <a:r>
              <a:rPr lang="en-US" dirty="0" smtClean="0"/>
              <a:t>Factoring General Polynomials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9906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01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polynomial completely.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2688" y="3603877"/>
                <a:ext cx="662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+10              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+5)(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88" y="3603877"/>
                <a:ext cx="66246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1028" y="4779534"/>
                <a:ext cx="6683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+8                  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28" y="4779534"/>
                <a:ext cx="668336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4299858" y="3619324"/>
            <a:ext cx="3200400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275070" y="4764087"/>
            <a:ext cx="3200400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9906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01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polynomial completely.  (Skill Check)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0031" y="4648200"/>
                <a:ext cx="72049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) 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−20             =5(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31" y="4648200"/>
                <a:ext cx="720492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4419600" y="4648200"/>
            <a:ext cx="4005941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716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Quadrinomials</a:t>
            </a:r>
            <a:r>
              <a:rPr lang="en-US" sz="2800" dirty="0" smtClean="0"/>
              <a:t> are factoring using grouping.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0803" y="2971799"/>
                <a:ext cx="3134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03" y="2971799"/>
                <a:ext cx="313470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 rot="5400000">
            <a:off x="1368478" y="2904869"/>
            <a:ext cx="243198" cy="1456155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3769897"/>
                <a:ext cx="847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𝐺𝐶𝐹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769897"/>
                <a:ext cx="84754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 bwMode="auto">
          <a:xfrm rot="5400000">
            <a:off x="2927666" y="2920220"/>
            <a:ext cx="243198" cy="145615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2188" y="3785248"/>
                <a:ext cx="847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𝐺𝐶𝐹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88" y="3785248"/>
                <a:ext cx="8475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7343" y="3003478"/>
                <a:ext cx="4978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𝑏𝑖𝑛𝑜𝑚𝑖𝑎𝑙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343" y="3003478"/>
                <a:ext cx="497815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 flipH="1" flipV="1">
            <a:off x="5352603" y="3495019"/>
            <a:ext cx="381000" cy="505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7067176" y="3495019"/>
            <a:ext cx="381146" cy="505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4000" y="3962400"/>
                <a:ext cx="2154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𝐺𝐶𝐹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62400"/>
                <a:ext cx="215411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4648200"/>
                <a:ext cx="3532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648200"/>
                <a:ext cx="353218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3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09" y="1948190"/>
            <a:ext cx="8547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</a:t>
            </a:r>
            <a:r>
              <a:rPr lang="en-US" sz="2800" dirty="0" err="1" smtClean="0"/>
              <a:t>quadrinomial</a:t>
            </a:r>
            <a:r>
              <a:rPr lang="en-US" sz="2800" dirty="0" smtClean="0"/>
              <a:t> using grouping.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780" y="2590800"/>
                <a:ext cx="3657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+8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" y="2590800"/>
                <a:ext cx="365709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90600" y="2590800"/>
            <a:ext cx="1524000" cy="995771"/>
            <a:chOff x="990600" y="2590800"/>
            <a:chExt cx="1524000" cy="99577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990600" y="2590800"/>
              <a:ext cx="1524000" cy="523220"/>
            </a:xfrm>
            <a:prstGeom prst="roundRect">
              <a:avLst/>
            </a:prstGeom>
            <a:solidFill>
              <a:srgbClr val="FFFF00">
                <a:alpha val="47059"/>
              </a:srgbClr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4025" y="3124906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Group 1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30492" y="2601686"/>
            <a:ext cx="49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Factor out the GCF of group 1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0149" y="3586571"/>
                <a:ext cx="17681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   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49" y="3586571"/>
                <a:ext cx="176811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0" y="3586571"/>
                <a:ext cx="48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86571"/>
                <a:ext cx="48570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6854" y="3586571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54" y="3586571"/>
                <a:ext cx="7505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517380" y="2566700"/>
            <a:ext cx="1445020" cy="991679"/>
            <a:chOff x="2517380" y="2566700"/>
            <a:chExt cx="1445020" cy="9916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517380" y="2566700"/>
              <a:ext cx="1445020" cy="571419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1315" y="3096714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Group 2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14800" y="3053448"/>
            <a:ext cx="49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Factor out the GCF of group 2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8400" y="3586571"/>
                <a:ext cx="1755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+3(  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86571"/>
                <a:ext cx="17556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3586571"/>
                <a:ext cx="48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86571"/>
                <a:ext cx="48570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9890" y="3586571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90" y="3586571"/>
                <a:ext cx="7505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31777" y="3682035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Binomial – look for GCF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78428" y="3645074"/>
            <a:ext cx="5455528" cy="1000780"/>
            <a:chOff x="1670662" y="4333220"/>
            <a:chExt cx="5455528" cy="10007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574594" y="4810780"/>
                  <a:ext cx="25515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𝐺𝐶𝐹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+2)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594" y="4810780"/>
                  <a:ext cx="255159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ounded Rectangle 23"/>
            <p:cNvSpPr/>
            <p:nvPr/>
          </p:nvSpPr>
          <p:spPr bwMode="auto">
            <a:xfrm>
              <a:off x="1670662" y="4333220"/>
              <a:ext cx="914400" cy="457200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190514" y="4344459"/>
              <a:ext cx="914400" cy="457200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0600" y="4277380"/>
                <a:ext cx="2650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+2)(    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77380"/>
                <a:ext cx="265059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70096" y="4277380"/>
                <a:ext cx="684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96" y="4277380"/>
                <a:ext cx="68448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67000" y="4288266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288266"/>
                <a:ext cx="75052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09" y="1948190"/>
            <a:ext cx="8547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</a:t>
            </a:r>
            <a:r>
              <a:rPr lang="en-US" sz="2800" dirty="0" err="1" smtClean="0"/>
              <a:t>quadrinomial</a:t>
            </a:r>
            <a:r>
              <a:rPr lang="en-US" sz="2800" dirty="0" smtClean="0"/>
              <a:t> using grouping.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780" y="2590800"/>
                <a:ext cx="3848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−20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" y="2590800"/>
                <a:ext cx="384855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90600" y="2590800"/>
            <a:ext cx="1717662" cy="995771"/>
            <a:chOff x="990600" y="2590800"/>
            <a:chExt cx="1717662" cy="99577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990600" y="2590800"/>
              <a:ext cx="1717662" cy="534106"/>
            </a:xfrm>
            <a:prstGeom prst="roundRect">
              <a:avLst/>
            </a:prstGeom>
            <a:solidFill>
              <a:srgbClr val="FFFF00">
                <a:alpha val="47059"/>
              </a:srgbClr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4025" y="3124906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Group 1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30492" y="2601686"/>
            <a:ext cx="49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Factor out the GCF of group 1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0149" y="3586571"/>
                <a:ext cx="17681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   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49" y="3586571"/>
                <a:ext cx="176811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0" y="3586571"/>
                <a:ext cx="48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86571"/>
                <a:ext cx="48570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6854" y="3586571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54" y="3586571"/>
                <a:ext cx="7505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748989" y="2584989"/>
            <a:ext cx="1445020" cy="991679"/>
            <a:chOff x="2517380" y="2566700"/>
            <a:chExt cx="1445020" cy="9916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517380" y="2566700"/>
              <a:ext cx="1445020" cy="571419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1315" y="3096714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Group 2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14800" y="3053448"/>
            <a:ext cx="49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Factor out the GCF of group 2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8400" y="3586571"/>
                <a:ext cx="1755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−2(  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86571"/>
                <a:ext cx="17556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3586571"/>
                <a:ext cx="48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86571"/>
                <a:ext cx="48570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9890" y="3586571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90" y="3586571"/>
                <a:ext cx="7505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31777" y="3682035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Binomial – look for GCF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78428" y="3609401"/>
            <a:ext cx="5455528" cy="1000780"/>
            <a:chOff x="1670662" y="4333220"/>
            <a:chExt cx="5455528" cy="10007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574594" y="4810780"/>
                  <a:ext cx="25515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𝐺𝐶𝐹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−4)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594" y="4810780"/>
                  <a:ext cx="255159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ounded Rectangle 23"/>
            <p:cNvSpPr/>
            <p:nvPr/>
          </p:nvSpPr>
          <p:spPr bwMode="auto">
            <a:xfrm>
              <a:off x="1670662" y="4333220"/>
              <a:ext cx="914400" cy="457200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190514" y="4344459"/>
              <a:ext cx="914400" cy="457200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0600" y="4277380"/>
                <a:ext cx="25720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−4)(    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77380"/>
                <a:ext cx="257205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70096" y="4277380"/>
                <a:ext cx="684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96" y="4277380"/>
                <a:ext cx="68448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67000" y="4288266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288266"/>
                <a:ext cx="75052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9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48190"/>
            <a:ext cx="892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</a:t>
            </a:r>
            <a:r>
              <a:rPr lang="en-US" sz="2800" dirty="0" err="1" smtClean="0"/>
              <a:t>quadrinomial</a:t>
            </a:r>
            <a:r>
              <a:rPr lang="en-US" sz="2800" dirty="0" smtClean="0"/>
              <a:t> using grouping.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780" y="2743200"/>
                <a:ext cx="77577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+30          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+6)(2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+5)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" y="2743200"/>
                <a:ext cx="775776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9780" y="4191000"/>
                <a:ext cx="7824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−3                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+1)(4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" y="4191000"/>
                <a:ext cx="782419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5007429" y="2694214"/>
            <a:ext cx="3505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07429" y="4109710"/>
            <a:ext cx="3505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4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Trinomials can be factored using the grouping technique.  This requires rewriting the trinomial as a </a:t>
            </a:r>
            <a:r>
              <a:rPr lang="en-US" dirty="0" err="1" smtClean="0"/>
              <a:t>quadrinomial</a:t>
            </a:r>
            <a:r>
              <a:rPr lang="en-US" dirty="0" smtClean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0803" y="2514601"/>
                <a:ext cx="2297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03" y="2514601"/>
                <a:ext cx="229742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2514601"/>
                <a:ext cx="4468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Find the product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14601"/>
                <a:ext cx="446885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865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200" y="3070478"/>
                <a:ext cx="510539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Determine two numbers whose product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𝑎𝑐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sum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(call these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070478"/>
                <a:ext cx="5105399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2509" t="-3356" r="-4182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4800600"/>
                <a:ext cx="51053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Rewrite the trinomial as a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quadrinomial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by splitting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𝑏𝑥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𝑒𝑥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00600"/>
                <a:ext cx="5105399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509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04800" y="2971800"/>
            <a:ext cx="3107454" cy="914400"/>
            <a:chOff x="304800" y="2971800"/>
            <a:chExt cx="3107454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04800" y="3352800"/>
                  <a:ext cx="31074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352800"/>
                  <a:ext cx="3107454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 bwMode="auto">
            <a:xfrm flipH="1">
              <a:off x="1699858" y="2971800"/>
              <a:ext cx="199314" cy="3911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009898" y="2971800"/>
              <a:ext cx="257794" cy="3911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Rounded Rectangle 16"/>
            <p:cNvSpPr/>
            <p:nvPr/>
          </p:nvSpPr>
          <p:spPr bwMode="auto">
            <a:xfrm>
              <a:off x="1073103" y="3429000"/>
              <a:ext cx="826069" cy="457200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949165" y="3429000"/>
              <a:ext cx="826069" cy="457200"/>
            </a:xfrm>
            <a:prstGeom prst="roundRect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5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48190"/>
            <a:ext cx="784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trinomial using grouping.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590800"/>
                <a:ext cx="3226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+11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322697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914400" y="2623810"/>
            <a:ext cx="381000" cy="4572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667000" y="2635401"/>
            <a:ext cx="940974" cy="4572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2400" y="2590800"/>
                <a:ext cx="4468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Find the product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90800"/>
                <a:ext cx="446885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2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3286" y="3114020"/>
                <a:ext cx="2043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286" y="3114020"/>
                <a:ext cx="20431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9743" y="3617978"/>
                <a:ext cx="51053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Determine two numbers whose product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24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sum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11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743" y="3617978"/>
                <a:ext cx="5105399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509" t="-4405" r="-4182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1689686" y="2645581"/>
            <a:ext cx="748713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17857" y="3136496"/>
            <a:ext cx="525743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5018324"/>
                <a:ext cx="40838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=24       8+3=11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018324"/>
                <a:ext cx="408381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6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48190"/>
            <a:ext cx="784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trinomial using grouping.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590800"/>
                <a:ext cx="3226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+11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322697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1689686" y="2645581"/>
            <a:ext cx="977314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0" y="2645581"/>
                <a:ext cx="40838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=24       8+3=11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45581"/>
                <a:ext cx="408381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6200" y="3168801"/>
                <a:ext cx="51053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Rewrite the trinomial as a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quadrinomial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by splitting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11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168801"/>
                <a:ext cx="5105399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509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8078" y="3458452"/>
                <a:ext cx="3340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+8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8" y="3458452"/>
                <a:ext cx="33405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 bwMode="auto">
          <a:xfrm>
            <a:off x="1346006" y="3491462"/>
            <a:ext cx="1549594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943" y="4615190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Factor using grouping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5670" y="4030576"/>
                <a:ext cx="3340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+8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70" y="4030576"/>
                <a:ext cx="334053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 bwMode="auto">
          <a:xfrm>
            <a:off x="576943" y="4096243"/>
            <a:ext cx="1543860" cy="41401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8078" y="4681210"/>
                <a:ext cx="18103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8" y="4681210"/>
                <a:ext cx="181030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 bwMode="auto">
          <a:xfrm>
            <a:off x="2131688" y="4074648"/>
            <a:ext cx="1678311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7400" y="4681210"/>
                <a:ext cx="1876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681210"/>
                <a:ext cx="187634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670" y="5208895"/>
                <a:ext cx="2734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+4)(2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70" y="5208895"/>
                <a:ext cx="273446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2" grpId="0"/>
      <p:bldP spid="15" grpId="0" animBg="1"/>
      <p:bldP spid="15" grpId="1" animBg="1"/>
      <p:bldP spid="16" grpId="0"/>
      <p:bldP spid="18" grpId="0"/>
      <p:bldP spid="17" grpId="0" animBg="1"/>
      <p:bldP spid="17" grpId="1" animBg="1"/>
      <p:bldP spid="19" grpId="0"/>
      <p:bldP spid="20" grpId="0" animBg="1"/>
      <p:bldP spid="20" grpId="1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48190"/>
            <a:ext cx="784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trinomial using grouping.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590800"/>
                <a:ext cx="3028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30282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914400" y="2623810"/>
            <a:ext cx="381000" cy="4572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667000" y="2635401"/>
            <a:ext cx="940974" cy="4572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2400" y="2590800"/>
                <a:ext cx="4468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Find the product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90800"/>
                <a:ext cx="446885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2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3286" y="3114020"/>
                <a:ext cx="18444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286" y="3114020"/>
                <a:ext cx="18444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9743" y="3617978"/>
                <a:ext cx="51053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Determine two numbers whose product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24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sum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−14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743" y="3617978"/>
                <a:ext cx="5105399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509" t="-4405" r="-4182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1689686" y="2645581"/>
            <a:ext cx="748713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81600" y="3136496"/>
            <a:ext cx="525743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1094" y="5015833"/>
                <a:ext cx="32735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=24      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−12+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=−14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94" y="5015833"/>
                <a:ext cx="3273525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8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67580"/>
            <a:ext cx="674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Trinomials with a leading coefficient of 1.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+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+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 bwMode="auto">
          <a:xfrm rot="5400000">
            <a:off x="3757457" y="2633166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 bwMode="auto">
          <a:xfrm rot="5400000">
            <a:off x="5475198" y="2641111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5715000" y="2773693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3000" y="2773694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14800" y="2740968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45245" y="2730501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11845" y="2651783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19565" y="4038600"/>
                <a:ext cx="1876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65" y="4038600"/>
                <a:ext cx="18760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9922" y="4038600"/>
                <a:ext cx="20808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22" y="4038600"/>
                <a:ext cx="20808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4876800"/>
                <a:ext cx="5818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+9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+20=(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  4 )(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  5 )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76800"/>
                <a:ext cx="581845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 bwMode="auto">
          <a:xfrm>
            <a:off x="4999867" y="4950432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473845" y="4960612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715000" y="4953000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91000" y="4960613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68012" y="4876800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40994" y="5572780"/>
                <a:ext cx="42274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∙5=20            4+5=9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94" y="5572780"/>
                <a:ext cx="42274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7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0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48190"/>
            <a:ext cx="784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trinomial using grouping.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590800"/>
                <a:ext cx="3020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30208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1689686" y="2645581"/>
            <a:ext cx="977314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05943" y="2601685"/>
                <a:ext cx="335207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=24     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−12+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=−14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3" y="2601685"/>
                <a:ext cx="3352071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8601" y="3516791"/>
                <a:ext cx="51053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Rewrite the trinomial as a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quadrinomial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by splitting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−14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−12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3516791"/>
                <a:ext cx="5105399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509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8078" y="3458452"/>
                <a:ext cx="3340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8" y="3458452"/>
                <a:ext cx="33405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 bwMode="auto">
          <a:xfrm>
            <a:off x="1346006" y="3491462"/>
            <a:ext cx="1778194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8344" y="4963180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Factor using grouping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400" y="4030576"/>
                <a:ext cx="3340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30576"/>
                <a:ext cx="334053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 bwMode="auto">
          <a:xfrm>
            <a:off x="576943" y="4096243"/>
            <a:ext cx="1700786" cy="41401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8078" y="4681210"/>
                <a:ext cx="18103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8" y="4681210"/>
                <a:ext cx="181030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 bwMode="auto">
          <a:xfrm>
            <a:off x="2292619" y="4074648"/>
            <a:ext cx="1678311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7400" y="4681210"/>
                <a:ext cx="1876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681210"/>
                <a:ext cx="187634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670" y="5208895"/>
                <a:ext cx="2734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−4)(3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70" y="5208895"/>
                <a:ext cx="273446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2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2" grpId="0"/>
      <p:bldP spid="15" grpId="0" animBg="1"/>
      <p:bldP spid="15" grpId="1" animBg="1"/>
      <p:bldP spid="16" grpId="0"/>
      <p:bldP spid="18" grpId="0"/>
      <p:bldP spid="17" grpId="0" animBg="1"/>
      <p:bldP spid="17" grpId="1" animBg="1"/>
      <p:bldP spid="19" grpId="0"/>
      <p:bldP spid="20" grpId="0" animBg="1"/>
      <p:bldP spid="20" grpId="1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406" y="1030069"/>
            <a:ext cx="513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48190"/>
            <a:ext cx="8223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trinomial using grouping.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780" y="2743200"/>
                <a:ext cx="7475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+9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                      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+4)(2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" y="2743200"/>
                <a:ext cx="74751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9780" y="4191000"/>
                <a:ext cx="71953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−11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−3                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−3)(4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" y="4191000"/>
                <a:ext cx="719530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4331876" y="2661910"/>
            <a:ext cx="3505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18053" y="4109710"/>
            <a:ext cx="3505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8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67580"/>
            <a:ext cx="674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Trinomials with a leading coefficient of 1.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 bwMode="auto">
          <a:xfrm rot="5400000">
            <a:off x="3757457" y="2633166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 bwMode="auto">
          <a:xfrm rot="5400000">
            <a:off x="5475198" y="2641111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5715000" y="2730501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2308" y="2748577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49922" y="2748577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44107" y="2756870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11845" y="2651783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19565" y="4038600"/>
                <a:ext cx="1876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65" y="4038600"/>
                <a:ext cx="18760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9922" y="4038600"/>
                <a:ext cx="2348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22" y="4038600"/>
                <a:ext cx="23485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4876800"/>
                <a:ext cx="5619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+8=(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  4 )(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  2 )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76800"/>
                <a:ext cx="56196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 bwMode="auto">
          <a:xfrm>
            <a:off x="4797299" y="4945394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66529" y="4950432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524500" y="4950432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048322" y="4940301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757578" y="4876800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3000" y="5410200"/>
                <a:ext cx="61227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=8            −4+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10200"/>
                <a:ext cx="612276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0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0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67580"/>
            <a:ext cx="674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Trinomials with a leading coefficient of 1.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 bwMode="auto">
          <a:xfrm rot="5400000">
            <a:off x="3757457" y="2633166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 bwMode="auto">
          <a:xfrm rot="5400000">
            <a:off x="5475198" y="2641111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5689600" y="2768603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77016" y="2751154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75322" y="2768603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76600" y="2768603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21376" y="2651783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200" y="4038600"/>
                <a:ext cx="1876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8600"/>
                <a:ext cx="18760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000" y="4038600"/>
                <a:ext cx="2348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38600"/>
                <a:ext cx="23485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4876800"/>
                <a:ext cx="58184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−10=(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  5 )(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 2 )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76800"/>
                <a:ext cx="58184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 bwMode="auto">
          <a:xfrm>
            <a:off x="5015592" y="4945341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500170" y="4945340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689600" y="4945341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286381" y="4940301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81786" y="4876800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8608" y="4038600"/>
                <a:ext cx="19078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608" y="4038600"/>
                <a:ext cx="190789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3000" y="5410200"/>
                <a:ext cx="5755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=−10            −5+2=−3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10200"/>
                <a:ext cx="575580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1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0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67580"/>
            <a:ext cx="674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Trinomials with a leading coefficient of 1.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+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67000"/>
                <a:ext cx="58539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 bwMode="auto">
          <a:xfrm rot="5400000">
            <a:off x="3757457" y="2633166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40" y="3477574"/>
                <a:ext cx="174611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 bwMode="auto">
          <a:xfrm rot="5400000">
            <a:off x="5475198" y="2641111"/>
            <a:ext cx="257486" cy="1371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𝑏𝑖𝑛𝑜𝑚𝑖𝑎𝑙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81" y="3485519"/>
                <a:ext cx="174611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5753100" y="2771802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14517" y="2730501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49922" y="2730501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66528" y="2779127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57578" y="2651783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200" y="4038600"/>
                <a:ext cx="1876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8600"/>
                <a:ext cx="18760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68557" y="4038600"/>
                <a:ext cx="2348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57" y="4038600"/>
                <a:ext cx="23485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4876800"/>
                <a:ext cx="5619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−8=(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  4 )(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  2 )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76800"/>
                <a:ext cx="56196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 bwMode="auto">
          <a:xfrm>
            <a:off x="4797299" y="4970272"/>
            <a:ext cx="3810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66529" y="4980452"/>
            <a:ext cx="412355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517149" y="4957829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044189" y="4940301"/>
            <a:ext cx="457200" cy="3962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786539" y="4876800"/>
            <a:ext cx="3872710" cy="5486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8608" y="4038600"/>
                <a:ext cx="19078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608" y="4038600"/>
                <a:ext cx="190789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3000" y="5410200"/>
                <a:ext cx="5427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=−8            4+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10200"/>
                <a:ext cx="542783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0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63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polynomial completely.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819400"/>
                <a:ext cx="3026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302672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69132" y="2796785"/>
            <a:ext cx="408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Trinomial – look for GCF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9132" y="3286780"/>
                <a:ext cx="1624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𝐺𝐶𝐹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132" y="3286780"/>
                <a:ext cx="16245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69132" y="3733800"/>
                <a:ext cx="20970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132" y="3733800"/>
                <a:ext cx="209704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2667000" y="2862805"/>
            <a:ext cx="762000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4267200"/>
                <a:ext cx="22765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267200"/>
                <a:ext cx="22765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1556656" y="2852410"/>
            <a:ext cx="805543" cy="457200"/>
          </a:xfrm>
          <a:prstGeom prst="roundRect">
            <a:avLst/>
          </a:prstGeom>
          <a:solidFill>
            <a:srgbClr val="FFFF00">
              <a:alpha val="47843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7558" y="3722914"/>
                <a:ext cx="19928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∙2=20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58" y="3722914"/>
                <a:ext cx="199285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6810" y="4267905"/>
                <a:ext cx="2172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+2=12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810" y="4267905"/>
                <a:ext cx="217239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8596" y="3579167"/>
                <a:ext cx="25404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96" y="3579167"/>
                <a:ext cx="25404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5400" y="3591580"/>
                <a:ext cx="10278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591580"/>
                <a:ext cx="102784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400" y="3591580"/>
                <a:ext cx="829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91580"/>
                <a:ext cx="82907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6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63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polynomial completely.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8086" y="2743200"/>
                <a:ext cx="2647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6" y="2743200"/>
                <a:ext cx="264726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11932" y="2796785"/>
            <a:ext cx="408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Trinomial – look for GCF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1932" y="3286780"/>
                <a:ext cx="1624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𝐺𝐶𝐹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2" y="3286780"/>
                <a:ext cx="16245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1932" y="3733800"/>
                <a:ext cx="18982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2" y="3733800"/>
                <a:ext cx="189827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2438400" y="2809220"/>
            <a:ext cx="762000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6200" y="4267200"/>
                <a:ext cx="2345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67200"/>
                <a:ext cx="234551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 bwMode="auto">
          <a:xfrm>
            <a:off x="1556656" y="2785761"/>
            <a:ext cx="567817" cy="457200"/>
          </a:xfrm>
          <a:prstGeom prst="roundRect">
            <a:avLst/>
          </a:prstGeom>
          <a:solidFill>
            <a:srgbClr val="FFFF00">
              <a:alpha val="47843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9800" y="3722914"/>
                <a:ext cx="2727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(−3)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∙(−1)=3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722914"/>
                <a:ext cx="272702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09610" y="4267905"/>
                <a:ext cx="2875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10" y="4267905"/>
                <a:ext cx="28759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8596" y="3579167"/>
                <a:ext cx="2383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96" y="3579167"/>
                <a:ext cx="23833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5400" y="3591580"/>
                <a:ext cx="829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591580"/>
                <a:ext cx="82907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86000" y="3591580"/>
                <a:ext cx="829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91580"/>
                <a:ext cx="82907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2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63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polynomial completely.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6473" y="2743200"/>
                <a:ext cx="2626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3" y="2743200"/>
                <a:ext cx="262642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11932" y="2796785"/>
            <a:ext cx="408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Trinomial – look for GCF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1932" y="3286780"/>
                <a:ext cx="1624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𝐺𝐶𝐹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2" y="3286780"/>
                <a:ext cx="16245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1932" y="3733800"/>
                <a:ext cx="21659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2" y="3733800"/>
                <a:ext cx="21659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 bwMode="auto">
          <a:xfrm>
            <a:off x="2438400" y="2809220"/>
            <a:ext cx="762000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6200" y="4267200"/>
                <a:ext cx="2345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67200"/>
                <a:ext cx="234551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 bwMode="auto">
          <a:xfrm>
            <a:off x="1556656" y="2785761"/>
            <a:ext cx="653144" cy="457200"/>
          </a:xfrm>
          <a:prstGeom prst="roundRect">
            <a:avLst/>
          </a:prstGeom>
          <a:solidFill>
            <a:srgbClr val="FFFF00">
              <a:alpha val="47843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9800" y="3722914"/>
                <a:ext cx="24287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∙1=−8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722914"/>
                <a:ext cx="242874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09610" y="4267905"/>
                <a:ext cx="2310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−8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+1=−7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10" y="4267905"/>
                <a:ext cx="231024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8596" y="3579167"/>
                <a:ext cx="2383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96" y="3579167"/>
                <a:ext cx="23833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5400" y="3591580"/>
                <a:ext cx="829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591580"/>
                <a:ext cx="82907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73674" y="3591580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74" y="3591580"/>
                <a:ext cx="75052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7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631" y="1219200"/>
            <a:ext cx="5134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Factoring Polynomials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63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 each polynomial completely.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473" y="2743200"/>
                <a:ext cx="2944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3" y="2743200"/>
                <a:ext cx="294426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86200" y="2796785"/>
            <a:ext cx="408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Trinomial – look for GCF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3286780"/>
                <a:ext cx="1624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𝐺𝐶𝐹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86780"/>
                <a:ext cx="16245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399" y="3429000"/>
                <a:ext cx="241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429000"/>
                <a:ext cx="241348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1932" y="3733800"/>
                <a:ext cx="21659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2" y="3733800"/>
                <a:ext cx="216597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2438400" y="3484134"/>
            <a:ext cx="609600" cy="457200"/>
          </a:xfrm>
          <a:prstGeom prst="roundRect">
            <a:avLst/>
          </a:prstGeom>
          <a:solidFill>
            <a:srgbClr val="FFFF00">
              <a:alpha val="4902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4267200"/>
                <a:ext cx="2077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67200"/>
                <a:ext cx="20778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1815997" y="3462010"/>
            <a:ext cx="421330" cy="457200"/>
          </a:xfrm>
          <a:prstGeom prst="roundRect">
            <a:avLst/>
          </a:prstGeom>
          <a:solidFill>
            <a:srgbClr val="FFFF00">
              <a:alpha val="47843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3722914"/>
                <a:ext cx="24287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∙3=−6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722914"/>
                <a:ext cx="242874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09610" y="4267905"/>
                <a:ext cx="2042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+3=1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10" y="4267905"/>
                <a:ext cx="204254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0" y="3962400"/>
                <a:ext cx="2582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258211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32459" y="3974813"/>
                <a:ext cx="829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59" y="3974813"/>
                <a:ext cx="82907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0733" y="3974813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733" y="3974813"/>
                <a:ext cx="75052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8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265</TotalTime>
  <Words>714</Words>
  <Application>Microsoft Office PowerPoint</Application>
  <PresentationFormat>On-screen Show (4:3)</PresentationFormat>
  <Paragraphs>195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FVTC_blue_WAF</vt:lpstr>
      <vt:lpstr>College Tech Math 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32</cp:revision>
  <cp:lastPrinted>2009-03-09T19:30:18Z</cp:lastPrinted>
  <dcterms:created xsi:type="dcterms:W3CDTF">2009-04-30T13:56:20Z</dcterms:created>
  <dcterms:modified xsi:type="dcterms:W3CDTF">2015-02-05T18:46:44Z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-965639744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